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73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6+2/FeWfzV0X49EyMZP+KvTMv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7aa813df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7aa813dff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7aa813dff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7aa813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7aa813d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f7aa813d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7aa813df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7aa813dff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f7aa813dff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3381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7aa813d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7aa813dff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f7aa813dff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145775" y="6327912"/>
            <a:ext cx="3909391" cy="5102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Agricultural Production Processes </a:t>
            </a: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8353840" y="3893063"/>
            <a:ext cx="2888974" cy="5102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Soil-Sensitive Fields</a:t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2602" y="1933161"/>
            <a:ext cx="3753569" cy="195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4465993"/>
            <a:ext cx="3763617" cy="188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5416" y="4473442"/>
            <a:ext cx="3639066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>
            <a:off x="4235416" y="6327912"/>
            <a:ext cx="3551582" cy="54996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Resources Management</a:t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8798" y="4465993"/>
            <a:ext cx="3737376" cy="18420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8258797" y="6347789"/>
            <a:ext cx="3737375" cy="54996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Climate Change Adaptation</a:t>
            </a:r>
            <a:endParaRPr/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" y="1933159"/>
            <a:ext cx="3731785" cy="195990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421404" y="3938393"/>
            <a:ext cx="2888974" cy="5102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Waste Control</a:t>
            </a:r>
            <a:endParaRPr/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35416" y="1933160"/>
            <a:ext cx="3639066" cy="195990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4527071" y="3955785"/>
            <a:ext cx="2888974" cy="5102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Pests Control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1070943" y="19880"/>
            <a:ext cx="10577717" cy="947529"/>
          </a:xfrm>
          <a:prstGeom prst="roundRect">
            <a:avLst>
              <a:gd name="adj" fmla="val 16667"/>
            </a:avLst>
          </a:prstGeom>
          <a:solidFill>
            <a:srgbClr val="58E0BA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2008728" y="183246"/>
            <a:ext cx="9112329" cy="62513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Support System For Agriculture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 rot="5400000">
            <a:off x="5273574" y="751613"/>
            <a:ext cx="1009048" cy="1440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8E0BA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</a:t>
            </a:r>
            <a:endParaRPr/>
          </a:p>
        </p:txBody>
      </p:sp>
      <p:grpSp>
        <p:nvGrpSpPr>
          <p:cNvPr id="103" name="Google Shape;103;p1"/>
          <p:cNvGrpSpPr/>
          <p:nvPr/>
        </p:nvGrpSpPr>
        <p:grpSpPr>
          <a:xfrm>
            <a:off x="1481125" y="340576"/>
            <a:ext cx="340573" cy="467807"/>
            <a:chOff x="898875" y="4399275"/>
            <a:chExt cx="483700" cy="481850"/>
          </a:xfrm>
        </p:grpSpPr>
        <p:sp>
          <p:nvSpPr>
            <p:cNvPr id="104" name="Google Shape;104;p1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1031049" y="4411100"/>
              <a:ext cx="338650" cy="338726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gf7aa813dff_0_27"/>
          <p:cNvGrpSpPr/>
          <p:nvPr/>
        </p:nvGrpSpPr>
        <p:grpSpPr>
          <a:xfrm rot="5400000">
            <a:off x="4636854" y="4144502"/>
            <a:ext cx="219890" cy="339095"/>
            <a:chOff x="5726350" y="2028150"/>
            <a:chExt cx="312300" cy="481600"/>
          </a:xfrm>
        </p:grpSpPr>
        <p:sp>
          <p:nvSpPr>
            <p:cNvPr id="480" name="Google Shape;480;gf7aa813dff_0_27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gf7aa813dff_0_27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f7aa813dff_0_27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gf7aa813dff_0_27"/>
          <p:cNvGrpSpPr/>
          <p:nvPr/>
        </p:nvGrpSpPr>
        <p:grpSpPr>
          <a:xfrm rot="5400000">
            <a:off x="3440153" y="4144407"/>
            <a:ext cx="340573" cy="339271"/>
            <a:chOff x="898875" y="4399275"/>
            <a:chExt cx="483700" cy="481850"/>
          </a:xfrm>
        </p:grpSpPr>
        <p:sp>
          <p:nvSpPr>
            <p:cNvPr id="484" name="Google Shape;484;gf7aa813dff_0_27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gf7aa813dff_0_27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gf7aa813dff_0_27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gf7aa813dff_0_27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f7aa813dff_0_27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f7aa813dff_0_27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f7aa813dff_0_27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gf7aa813dff_0_27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gf7aa813dff_0_27"/>
          <p:cNvGrpSpPr/>
          <p:nvPr/>
        </p:nvGrpSpPr>
        <p:grpSpPr>
          <a:xfrm rot="5400000">
            <a:off x="3737374" y="-247784"/>
            <a:ext cx="3584690" cy="4080255"/>
            <a:chOff x="710280" y="1605644"/>
            <a:chExt cx="2352005" cy="2480700"/>
          </a:xfrm>
        </p:grpSpPr>
        <p:grpSp>
          <p:nvGrpSpPr>
            <p:cNvPr id="493" name="Google Shape;493;gf7aa813dff_0_27"/>
            <p:cNvGrpSpPr/>
            <p:nvPr/>
          </p:nvGrpSpPr>
          <p:grpSpPr>
            <a:xfrm>
              <a:off x="2288356" y="1683488"/>
              <a:ext cx="773700" cy="1149207"/>
              <a:chOff x="2288356" y="1683488"/>
              <a:chExt cx="773700" cy="1149207"/>
            </a:xfrm>
          </p:grpSpPr>
          <p:sp>
            <p:nvSpPr>
              <p:cNvPr id="494" name="Google Shape;494;gf7aa813dff_0_27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5" name="Google Shape;495;gf7aa813dff_0_27"/>
              <p:cNvCxnSpPr>
                <a:cxnSpLocks/>
              </p:cNvCxnSpPr>
              <p:nvPr/>
            </p:nvCxnSpPr>
            <p:spPr>
              <a:xfrm rot="16200000">
                <a:off x="2824268" y="1549041"/>
                <a:ext cx="12957" cy="281851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496" name="Google Shape;496;gf7aa813dff_0_27"/>
              <p:cNvCxnSpPr>
                <a:stCxn id="494" idx="2"/>
              </p:cNvCxnSpPr>
              <p:nvPr/>
            </p:nvCxnSpPr>
            <p:spPr>
              <a:xfrm rot="5400000">
                <a:off x="1913656" y="2457995"/>
                <a:ext cx="74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gf7aa813dff_0_27"/>
            <p:cNvGrpSpPr/>
            <p:nvPr/>
          </p:nvGrpSpPr>
          <p:grpSpPr>
            <a:xfrm>
              <a:off x="2288411" y="2832905"/>
              <a:ext cx="773874" cy="1136999"/>
              <a:chOff x="7009125" y="3265500"/>
              <a:chExt cx="496200" cy="729032"/>
            </a:xfrm>
          </p:grpSpPr>
          <p:sp>
            <p:nvSpPr>
              <p:cNvPr id="498" name="Google Shape;498;gf7aa813dff_0_27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9" name="Google Shape;499;gf7aa813dff_0_27"/>
              <p:cNvCxnSpPr>
                <a:cxnSpLocks/>
              </p:cNvCxnSpPr>
              <p:nvPr/>
            </p:nvCxnSpPr>
            <p:spPr>
              <a:xfrm rot="16200000">
                <a:off x="7380729" y="3870083"/>
                <a:ext cx="0" cy="2488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00" name="Google Shape;500;gf7aa813dff_0_27"/>
              <p:cNvCxnSpPr>
                <a:stCxn id="498" idx="2"/>
              </p:cNvCxnSpPr>
              <p:nvPr/>
            </p:nvCxnSpPr>
            <p:spPr>
              <a:xfrm rot="-5400000">
                <a:off x="6768825" y="3505800"/>
                <a:ext cx="480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01" name="Google Shape;501;gf7aa813dff_0_27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f7aa813dff_0_27"/>
            <p:cNvSpPr/>
            <p:nvPr/>
          </p:nvSpPr>
          <p:spPr>
            <a:xfrm>
              <a:off x="710280" y="1605644"/>
              <a:ext cx="1086000" cy="2480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gf7aa813dff_0_27"/>
            <p:cNvSpPr/>
            <p:nvPr/>
          </p:nvSpPr>
          <p:spPr>
            <a:xfrm rot="-5400000">
              <a:off x="285774" y="2355568"/>
              <a:ext cx="2066400" cy="954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000" b="1" dirty="0">
                  <a:solidFill>
                    <a:srgbClr val="FF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Expected Dataset Format</a:t>
              </a:r>
              <a:endParaRPr sz="3000" b="1" i="0" u="none" strike="noStrike" cap="none" dirty="0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504" name="Google Shape;504;gf7aa813dff_0_27"/>
          <p:cNvCxnSpPr>
            <a:stCxn id="503" idx="4"/>
            <a:endCxn id="501" idx="2"/>
          </p:cNvCxnSpPr>
          <p:nvPr/>
        </p:nvCxnSpPr>
        <p:spPr>
          <a:xfrm>
            <a:off x="5551308" y="1655164"/>
            <a:ext cx="0" cy="63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gf7aa813dff_0_27"/>
          <p:cNvSpPr/>
          <p:nvPr/>
        </p:nvSpPr>
        <p:spPr>
          <a:xfrm>
            <a:off x="2279513" y="3584338"/>
            <a:ext cx="2803200" cy="2252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endParaRPr sz="2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gf7aa813dff_0_27"/>
          <p:cNvSpPr/>
          <p:nvPr/>
        </p:nvSpPr>
        <p:spPr>
          <a:xfrm>
            <a:off x="6040209" y="3448324"/>
            <a:ext cx="2803200" cy="2252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 csv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"/>
          <p:cNvSpPr/>
          <p:nvPr/>
        </p:nvSpPr>
        <p:spPr>
          <a:xfrm flipH="1">
            <a:off x="5707152" y="1314121"/>
            <a:ext cx="777696" cy="167196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9"/>
          <p:cNvGrpSpPr/>
          <p:nvPr/>
        </p:nvGrpSpPr>
        <p:grpSpPr>
          <a:xfrm>
            <a:off x="3366943" y="8667"/>
            <a:ext cx="5660907" cy="1060174"/>
            <a:chOff x="3433276" y="2409276"/>
            <a:chExt cx="5660907" cy="847200"/>
          </a:xfrm>
        </p:grpSpPr>
        <p:sp>
          <p:nvSpPr>
            <p:cNvPr id="513" name="Google Shape;513;p9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4288183" y="2589313"/>
              <a:ext cx="4806000" cy="497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400" b="1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Dataset Format (CSV)   </a:t>
              </a:r>
              <a:endParaRPr sz="3400" b="1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15" name="Google Shape;515;p9"/>
          <p:cNvGrpSpPr/>
          <p:nvPr/>
        </p:nvGrpSpPr>
        <p:grpSpPr>
          <a:xfrm>
            <a:off x="3684448" y="375832"/>
            <a:ext cx="219890" cy="339095"/>
            <a:chOff x="5726350" y="2028150"/>
            <a:chExt cx="312300" cy="481600"/>
          </a:xfrm>
        </p:grpSpPr>
        <p:sp>
          <p:nvSpPr>
            <p:cNvPr id="516" name="Google Shape;516;p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9"/>
          <p:cNvSpPr/>
          <p:nvPr/>
        </p:nvSpPr>
        <p:spPr>
          <a:xfrm rot="5400000">
            <a:off x="5709193" y="1495519"/>
            <a:ext cx="773612" cy="41081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6" y="2986087"/>
            <a:ext cx="12087225" cy="3239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7aa813dff_0_77"/>
          <p:cNvSpPr/>
          <p:nvPr/>
        </p:nvSpPr>
        <p:spPr>
          <a:xfrm>
            <a:off x="3593925" y="172275"/>
            <a:ext cx="4479408" cy="868050"/>
          </a:xfrm>
          <a:prstGeom prst="flowChartTerminator">
            <a:avLst/>
          </a:prstGeom>
          <a:solidFill>
            <a:schemeClr val="tx2"/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</a:t>
            </a:r>
            <a:r>
              <a:rPr lang="en-US" sz="3300" b="1" dirty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</a:t>
            </a:r>
            <a:endParaRPr sz="3300" b="1" dirty="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3" name="Google Shape;533;gf7aa813dff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850"/>
            <a:ext cx="6436899" cy="40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f7aa813dff_0_77"/>
          <p:cNvSpPr txBox="1"/>
          <p:nvPr/>
        </p:nvSpPr>
        <p:spPr>
          <a:xfrm>
            <a:off x="486125" y="5876975"/>
            <a:ext cx="476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Fig. Pest in a single location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5" name="Google Shape;535;gf7aa813dff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6900" y="1718850"/>
            <a:ext cx="5668300" cy="40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f7aa813dff_0_77"/>
          <p:cNvSpPr txBox="1"/>
          <p:nvPr/>
        </p:nvSpPr>
        <p:spPr>
          <a:xfrm>
            <a:off x="6709850" y="5959925"/>
            <a:ext cx="539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Fig.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groups of pest species.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f7aa813d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4875"/>
            <a:ext cx="12100500" cy="48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f7aa813dff_0_0"/>
          <p:cNvSpPr/>
          <p:nvPr/>
        </p:nvSpPr>
        <p:spPr>
          <a:xfrm flipH="1">
            <a:off x="5707251" y="831263"/>
            <a:ext cx="777600" cy="105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gf7aa813dff_0_0"/>
          <p:cNvGrpSpPr/>
          <p:nvPr/>
        </p:nvGrpSpPr>
        <p:grpSpPr>
          <a:xfrm>
            <a:off x="3366954" y="8669"/>
            <a:ext cx="5889431" cy="822631"/>
            <a:chOff x="3433276" y="2409276"/>
            <a:chExt cx="5889431" cy="847200"/>
          </a:xfrm>
        </p:grpSpPr>
        <p:sp>
          <p:nvSpPr>
            <p:cNvPr id="545" name="Google Shape;545;gf7aa813dff_0_0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gf7aa813dff_0_0"/>
            <p:cNvSpPr/>
            <p:nvPr/>
          </p:nvSpPr>
          <p:spPr>
            <a:xfrm>
              <a:off x="4288183" y="2589313"/>
              <a:ext cx="5034524" cy="497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Dataset Format (image)   </a:t>
              </a:r>
              <a:endParaRPr sz="3200" b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47" name="Google Shape;547;gf7aa813dff_0_0"/>
          <p:cNvGrpSpPr/>
          <p:nvPr/>
        </p:nvGrpSpPr>
        <p:grpSpPr>
          <a:xfrm>
            <a:off x="3684467" y="240108"/>
            <a:ext cx="219890" cy="213686"/>
            <a:chOff x="5726350" y="2028150"/>
            <a:chExt cx="312300" cy="481600"/>
          </a:xfrm>
        </p:grpSpPr>
        <p:sp>
          <p:nvSpPr>
            <p:cNvPr id="548" name="Google Shape;548;gf7aa813dff_0_0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gf7aa813dff_0_0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gf7aa813dff_0_0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gf7aa813dff_0_0"/>
          <p:cNvSpPr/>
          <p:nvPr/>
        </p:nvSpPr>
        <p:spPr>
          <a:xfrm rot="5400000">
            <a:off x="5852311" y="869664"/>
            <a:ext cx="487500" cy="410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7aa813dff_0_4"/>
          <p:cNvSpPr/>
          <p:nvPr/>
        </p:nvSpPr>
        <p:spPr>
          <a:xfrm>
            <a:off x="3593925" y="172275"/>
            <a:ext cx="4479408" cy="868050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</a:t>
            </a:r>
            <a:r>
              <a:rPr lang="en-US" sz="3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</a:t>
            </a:r>
            <a:endParaRPr sz="3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4" name="Google Shape;564;gf7aa813df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550" y="2101050"/>
            <a:ext cx="406657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f7aa813dff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25" y="2101050"/>
            <a:ext cx="434437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f7aa813dff_0_4"/>
          <p:cNvSpPr txBox="1"/>
          <p:nvPr/>
        </p:nvSpPr>
        <p:spPr>
          <a:xfrm>
            <a:off x="1769013" y="5465175"/>
            <a:ext cx="218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Fig. No pest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7" name="Google Shape;567;gf7aa813dff_0_4"/>
          <p:cNvSpPr txBox="1"/>
          <p:nvPr/>
        </p:nvSpPr>
        <p:spPr>
          <a:xfrm>
            <a:off x="7188591" y="5465175"/>
            <a:ext cx="406657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Fig. Pest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s-IN" sz="2000" b="1" dirty="0">
                <a:latin typeface="Times New Roman"/>
                <a:ea typeface="Times New Roman"/>
                <a:cs typeface="Times New Roman"/>
                <a:sym typeface="Times New Roman"/>
              </a:rPr>
              <a:t>এখানে আক্রান্ত পাতার ছবি হবে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"/>
          <p:cNvSpPr/>
          <p:nvPr/>
        </p:nvSpPr>
        <p:spPr>
          <a:xfrm>
            <a:off x="2364625" y="0"/>
            <a:ext cx="6355305" cy="950598"/>
          </a:xfrm>
          <a:prstGeom prst="flowChartTerminator">
            <a:avLst/>
          </a:prstGeom>
          <a:solidFill>
            <a:srgbClr val="C34DA4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Proposed Method</a:t>
            </a:r>
            <a:endParaRPr/>
          </a:p>
        </p:txBody>
      </p:sp>
      <p:sp>
        <p:nvSpPr>
          <p:cNvPr id="573" name="Google Shape;573;p10"/>
          <p:cNvSpPr/>
          <p:nvPr/>
        </p:nvSpPr>
        <p:spPr>
          <a:xfrm>
            <a:off x="2849481" y="0"/>
            <a:ext cx="1576746" cy="950598"/>
          </a:xfrm>
          <a:prstGeom prst="flowChartConnector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008507" y="128962"/>
            <a:ext cx="1258694" cy="640220"/>
          </a:xfrm>
          <a:prstGeom prst="ellipse">
            <a:avLst/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10"/>
          <p:cNvGrpSpPr/>
          <p:nvPr/>
        </p:nvGrpSpPr>
        <p:grpSpPr>
          <a:xfrm>
            <a:off x="3420576" y="232625"/>
            <a:ext cx="434556" cy="432894"/>
            <a:chOff x="898875" y="4399275"/>
            <a:chExt cx="483700" cy="481850"/>
          </a:xfrm>
        </p:grpSpPr>
        <p:sp>
          <p:nvSpPr>
            <p:cNvPr id="576" name="Google Shape;576;p10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0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Google Shape;584;p10"/>
          <p:cNvSpPr/>
          <p:nvPr/>
        </p:nvSpPr>
        <p:spPr>
          <a:xfrm>
            <a:off x="20449" y="1449395"/>
            <a:ext cx="4246752" cy="795131"/>
          </a:xfrm>
          <a:prstGeom prst="flowChartTerminator">
            <a:avLst/>
          </a:prstGeom>
          <a:solidFill>
            <a:srgbClr val="72972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492313" y="1620016"/>
            <a:ext cx="3314247" cy="453888"/>
          </a:xfrm>
          <a:prstGeom prst="flowChartTerminator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7297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586" name="Google Shape;586;p10"/>
          <p:cNvSpPr/>
          <p:nvPr/>
        </p:nvSpPr>
        <p:spPr>
          <a:xfrm>
            <a:off x="20449" y="2536040"/>
            <a:ext cx="4246752" cy="795131"/>
          </a:xfrm>
          <a:prstGeom prst="flowChartTerminator">
            <a:avLst/>
          </a:prstGeom>
          <a:solidFill>
            <a:srgbClr val="58E0BA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0"/>
          <p:cNvSpPr/>
          <p:nvPr/>
        </p:nvSpPr>
        <p:spPr>
          <a:xfrm>
            <a:off x="406593" y="2706661"/>
            <a:ext cx="3472356" cy="453888"/>
          </a:xfrm>
          <a:prstGeom prst="flowChartTerminator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8E0B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/>
          </a:p>
        </p:txBody>
      </p:sp>
      <p:sp>
        <p:nvSpPr>
          <p:cNvPr id="588" name="Google Shape;588;p10"/>
          <p:cNvSpPr/>
          <p:nvPr/>
        </p:nvSpPr>
        <p:spPr>
          <a:xfrm>
            <a:off x="46007" y="3700061"/>
            <a:ext cx="4221193" cy="795131"/>
          </a:xfrm>
          <a:prstGeom prst="flowChartTerminator">
            <a:avLst/>
          </a:prstGeom>
          <a:solidFill>
            <a:srgbClr val="5EACE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0"/>
          <p:cNvSpPr/>
          <p:nvPr/>
        </p:nvSpPr>
        <p:spPr>
          <a:xfrm>
            <a:off x="443462" y="3879031"/>
            <a:ext cx="3488911" cy="453888"/>
          </a:xfrm>
          <a:prstGeom prst="flowChartTerminator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EACE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Visualize</a:t>
            </a:r>
            <a:endParaRPr/>
          </a:p>
        </p:txBody>
      </p:sp>
      <p:sp>
        <p:nvSpPr>
          <p:cNvPr id="590" name="Google Shape;590;p10"/>
          <p:cNvSpPr/>
          <p:nvPr/>
        </p:nvSpPr>
        <p:spPr>
          <a:xfrm>
            <a:off x="20449" y="5826331"/>
            <a:ext cx="4272311" cy="795131"/>
          </a:xfrm>
          <a:prstGeom prst="flowChartTerminator">
            <a:avLst/>
          </a:prstGeom>
          <a:solidFill>
            <a:srgbClr val="FFC000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0"/>
          <p:cNvSpPr/>
          <p:nvPr/>
        </p:nvSpPr>
        <p:spPr>
          <a:xfrm>
            <a:off x="457175" y="5996952"/>
            <a:ext cx="3480660" cy="453888"/>
          </a:xfrm>
          <a:prstGeom prst="flowChartTerminator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/>
          </a:p>
        </p:txBody>
      </p:sp>
      <p:sp>
        <p:nvSpPr>
          <p:cNvPr id="592" name="Google Shape;592;p10"/>
          <p:cNvSpPr/>
          <p:nvPr/>
        </p:nvSpPr>
        <p:spPr>
          <a:xfrm>
            <a:off x="46007" y="4802027"/>
            <a:ext cx="4247697" cy="795131"/>
          </a:xfrm>
          <a:prstGeom prst="flowChartTerminator">
            <a:avLst/>
          </a:prstGeom>
          <a:solidFill>
            <a:srgbClr val="7DF789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0"/>
          <p:cNvSpPr/>
          <p:nvPr/>
        </p:nvSpPr>
        <p:spPr>
          <a:xfrm>
            <a:off x="373372" y="4972648"/>
            <a:ext cx="3458874" cy="453888"/>
          </a:xfrm>
          <a:prstGeom prst="flowChartTerminator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7DF7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Test Split</a:t>
            </a:r>
            <a:endParaRPr/>
          </a:p>
        </p:txBody>
      </p:sp>
      <p:sp>
        <p:nvSpPr>
          <p:cNvPr id="594" name="Google Shape;594;p10"/>
          <p:cNvSpPr/>
          <p:nvPr/>
        </p:nvSpPr>
        <p:spPr>
          <a:xfrm>
            <a:off x="6185763" y="5803418"/>
            <a:ext cx="4272311" cy="795131"/>
          </a:xfrm>
          <a:prstGeom prst="flowChartTerminator">
            <a:avLst/>
          </a:prstGeom>
          <a:solidFill>
            <a:srgbClr val="00B0F0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0"/>
          <p:cNvSpPr/>
          <p:nvPr/>
        </p:nvSpPr>
        <p:spPr>
          <a:xfrm>
            <a:off x="6538948" y="5996952"/>
            <a:ext cx="3480660" cy="453888"/>
          </a:xfrm>
          <a:prstGeom prst="flowChartTerminator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</a:t>
            </a:r>
            <a:endParaRPr/>
          </a:p>
        </p:txBody>
      </p:sp>
      <p:sp>
        <p:nvSpPr>
          <p:cNvPr id="596" name="Google Shape;596;p10"/>
          <p:cNvSpPr/>
          <p:nvPr/>
        </p:nvSpPr>
        <p:spPr>
          <a:xfrm>
            <a:off x="7873682" y="3861431"/>
            <a:ext cx="4272311" cy="795131"/>
          </a:xfrm>
          <a:prstGeom prst="flowChartTerminator">
            <a:avLst/>
          </a:prstGeom>
          <a:solidFill>
            <a:srgbClr val="002060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0"/>
          <p:cNvSpPr/>
          <p:nvPr/>
        </p:nvSpPr>
        <p:spPr>
          <a:xfrm>
            <a:off x="8310408" y="4032052"/>
            <a:ext cx="3480660" cy="453888"/>
          </a:xfrm>
          <a:prstGeom prst="flowChartTerminator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E375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Tuning</a:t>
            </a:r>
            <a:endParaRPr/>
          </a:p>
        </p:txBody>
      </p:sp>
      <p:sp>
        <p:nvSpPr>
          <p:cNvPr id="598" name="Google Shape;598;p10"/>
          <p:cNvSpPr/>
          <p:nvPr/>
        </p:nvSpPr>
        <p:spPr>
          <a:xfrm>
            <a:off x="4803042" y="3805447"/>
            <a:ext cx="2534798" cy="795131"/>
          </a:xfrm>
          <a:prstGeom prst="flowChartTerminator">
            <a:avLst/>
          </a:prstGeom>
          <a:solidFill>
            <a:srgbClr val="FA7A98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0"/>
          <p:cNvSpPr/>
          <p:nvPr/>
        </p:nvSpPr>
        <p:spPr>
          <a:xfrm>
            <a:off x="5063447" y="3975107"/>
            <a:ext cx="2065105" cy="453888"/>
          </a:xfrm>
          <a:prstGeom prst="flowChartTerminator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A7A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/>
          </a:p>
        </p:txBody>
      </p:sp>
      <p:sp>
        <p:nvSpPr>
          <p:cNvPr id="600" name="Google Shape;600;p10"/>
          <p:cNvSpPr/>
          <p:nvPr/>
        </p:nvSpPr>
        <p:spPr>
          <a:xfrm>
            <a:off x="4444592" y="2097454"/>
            <a:ext cx="4272311" cy="795131"/>
          </a:xfrm>
          <a:prstGeom prst="flowChartTerminator">
            <a:avLst/>
          </a:prstGeom>
          <a:solidFill>
            <a:srgbClr val="00B050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0"/>
          <p:cNvSpPr/>
          <p:nvPr/>
        </p:nvSpPr>
        <p:spPr>
          <a:xfrm>
            <a:off x="4874547" y="2257648"/>
            <a:ext cx="3480660" cy="453888"/>
          </a:xfrm>
          <a:prstGeom prst="flowChartTerminator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Making</a:t>
            </a:r>
            <a:endParaRPr/>
          </a:p>
        </p:txBody>
      </p:sp>
      <p:sp>
        <p:nvSpPr>
          <p:cNvPr id="602" name="Google Shape;602;p10"/>
          <p:cNvSpPr/>
          <p:nvPr/>
        </p:nvSpPr>
        <p:spPr>
          <a:xfrm>
            <a:off x="9485978" y="4656106"/>
            <a:ext cx="390051" cy="1163128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0"/>
          <p:cNvSpPr/>
          <p:nvPr/>
        </p:nvSpPr>
        <p:spPr>
          <a:xfrm>
            <a:off x="6451349" y="4579135"/>
            <a:ext cx="368624" cy="125457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0"/>
          <p:cNvSpPr/>
          <p:nvPr/>
        </p:nvSpPr>
        <p:spPr>
          <a:xfrm>
            <a:off x="6302451" y="2894129"/>
            <a:ext cx="556591" cy="91286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0"/>
          <p:cNvSpPr/>
          <p:nvPr/>
        </p:nvSpPr>
        <p:spPr>
          <a:xfrm>
            <a:off x="4292760" y="6071434"/>
            <a:ext cx="1893003" cy="2726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0"/>
          <p:cNvSpPr/>
          <p:nvPr/>
        </p:nvSpPr>
        <p:spPr>
          <a:xfrm>
            <a:off x="2001079" y="2271026"/>
            <a:ext cx="181677" cy="25666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0"/>
          <p:cNvSpPr/>
          <p:nvPr/>
        </p:nvSpPr>
        <p:spPr>
          <a:xfrm>
            <a:off x="2001079" y="3331170"/>
            <a:ext cx="181677" cy="36889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0"/>
          <p:cNvSpPr/>
          <p:nvPr/>
        </p:nvSpPr>
        <p:spPr>
          <a:xfrm>
            <a:off x="2030456" y="4508133"/>
            <a:ext cx="213162" cy="30683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0"/>
          <p:cNvSpPr/>
          <p:nvPr/>
        </p:nvSpPr>
        <p:spPr>
          <a:xfrm flipH="1">
            <a:off x="2030456" y="5597157"/>
            <a:ext cx="213162" cy="2365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346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145775" y="6327912"/>
            <a:ext cx="3909391" cy="5102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Tomato</a:t>
            </a:r>
            <a:endParaRPr dirty="0"/>
          </a:p>
        </p:txBody>
      </p:sp>
      <p:sp>
        <p:nvSpPr>
          <p:cNvPr id="89" name="Google Shape;89;p1"/>
          <p:cNvSpPr/>
          <p:nvPr/>
        </p:nvSpPr>
        <p:spPr>
          <a:xfrm>
            <a:off x="8353840" y="3893063"/>
            <a:ext cx="2888974" cy="5102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Cauliflower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4235416" y="6327912"/>
            <a:ext cx="3551582" cy="54996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Potato</a:t>
            </a:r>
            <a:endParaRPr dirty="0"/>
          </a:p>
        </p:txBody>
      </p:sp>
      <p:sp>
        <p:nvSpPr>
          <p:cNvPr id="95" name="Google Shape;95;p1"/>
          <p:cNvSpPr/>
          <p:nvPr/>
        </p:nvSpPr>
        <p:spPr>
          <a:xfrm>
            <a:off x="8258797" y="6347789"/>
            <a:ext cx="3737375" cy="54996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Paddy</a:t>
            </a:r>
            <a:endParaRPr dirty="0"/>
          </a:p>
        </p:txBody>
      </p:sp>
      <p:sp>
        <p:nvSpPr>
          <p:cNvPr id="97" name="Google Shape;97;p1"/>
          <p:cNvSpPr/>
          <p:nvPr/>
        </p:nvSpPr>
        <p:spPr>
          <a:xfrm>
            <a:off x="421404" y="3938393"/>
            <a:ext cx="2888974" cy="5102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Bean</a:t>
            </a:r>
            <a:endParaRPr dirty="0"/>
          </a:p>
        </p:txBody>
      </p:sp>
      <p:sp>
        <p:nvSpPr>
          <p:cNvPr id="99" name="Google Shape;99;p1"/>
          <p:cNvSpPr/>
          <p:nvPr/>
        </p:nvSpPr>
        <p:spPr>
          <a:xfrm>
            <a:off x="4527071" y="3955785"/>
            <a:ext cx="2888974" cy="5102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Paddy</a:t>
            </a:r>
            <a:endParaRPr dirty="0"/>
          </a:p>
        </p:txBody>
      </p:sp>
      <p:sp>
        <p:nvSpPr>
          <p:cNvPr id="100" name="Google Shape;100;p1"/>
          <p:cNvSpPr/>
          <p:nvPr/>
        </p:nvSpPr>
        <p:spPr>
          <a:xfrm>
            <a:off x="1070943" y="19880"/>
            <a:ext cx="10577717" cy="947529"/>
          </a:xfrm>
          <a:prstGeom prst="roundRect">
            <a:avLst>
              <a:gd name="adj" fmla="val 16667"/>
            </a:avLst>
          </a:prstGeom>
          <a:solidFill>
            <a:srgbClr val="58E0BA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2008728" y="183246"/>
            <a:ext cx="9112329" cy="62513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Support System For Agriculture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 rot="5400000">
            <a:off x="5273574" y="751613"/>
            <a:ext cx="1009048" cy="1440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8E0BA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" name="Google Shape;103;p1"/>
          <p:cNvGrpSpPr/>
          <p:nvPr/>
        </p:nvGrpSpPr>
        <p:grpSpPr>
          <a:xfrm>
            <a:off x="1481125" y="340576"/>
            <a:ext cx="340573" cy="467807"/>
            <a:chOff x="898875" y="4399275"/>
            <a:chExt cx="483700" cy="481850"/>
          </a:xfrm>
        </p:grpSpPr>
        <p:sp>
          <p:nvSpPr>
            <p:cNvPr id="104" name="Google Shape;104;p1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1031049" y="4411100"/>
              <a:ext cx="338650" cy="338726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6" name="Picture 2" descr="Runner Beans - Growing your own / RHS Gardening">
            <a:extLst>
              <a:ext uri="{FF2B5EF4-FFF2-40B4-BE49-F238E27FC236}">
                <a16:creationId xmlns:a16="http://schemas.microsoft.com/office/drawing/2014/main" id="{580BEE8E-8BC7-D418-79D1-CEA4405E1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" y="1933160"/>
            <a:ext cx="3753568" cy="19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ce Leaves And Paddy In Blue Sky Stock Photo, Picture And Royalty Free  Image. Image 49100968.">
            <a:extLst>
              <a:ext uri="{FF2B5EF4-FFF2-40B4-BE49-F238E27FC236}">
                <a16:creationId xmlns:a16="http://schemas.microsoft.com/office/drawing/2014/main" id="{FDE4AB8F-6C80-4352-CF91-AB45494D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415" y="1933160"/>
            <a:ext cx="3639065" cy="19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d This Before Throwing Away Cauliflower Leaves">
            <a:extLst>
              <a:ext uri="{FF2B5EF4-FFF2-40B4-BE49-F238E27FC236}">
                <a16:creationId xmlns:a16="http://schemas.microsoft.com/office/drawing/2014/main" id="{962E59F7-8CE1-36B8-8D59-EA76E968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97" y="1933159"/>
            <a:ext cx="3737375" cy="19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n You Eat Tomato Leaves? - Food Republic">
            <a:extLst>
              <a:ext uri="{FF2B5EF4-FFF2-40B4-BE49-F238E27FC236}">
                <a16:creationId xmlns:a16="http://schemas.microsoft.com/office/drawing/2014/main" id="{F42A66D9-EEC5-49CE-1154-EC534672A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3442"/>
            <a:ext cx="3763616" cy="18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Do Potatoes (Leaves) Look Like When They Grow? - Eat Like No One Else">
            <a:extLst>
              <a:ext uri="{FF2B5EF4-FFF2-40B4-BE49-F238E27FC236}">
                <a16:creationId xmlns:a16="http://schemas.microsoft.com/office/drawing/2014/main" id="{136E68EB-316D-A798-74C8-6AFB8B32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415" y="4465993"/>
            <a:ext cx="3639065" cy="186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139,827 Paddy Leaf Images, Stock Photos &amp; Vectors | Shutterstock">
            <a:extLst>
              <a:ext uri="{FF2B5EF4-FFF2-40B4-BE49-F238E27FC236}">
                <a16:creationId xmlns:a16="http://schemas.microsoft.com/office/drawing/2014/main" id="{E56BC1F0-DDC8-0323-8D54-95385D342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97" y="4448601"/>
            <a:ext cx="3737375" cy="18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5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562707" y="2694742"/>
            <a:ext cx="2017252" cy="800400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Paddy</a:t>
            </a:r>
            <a:endParaRPr sz="2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3604776" y="2707672"/>
            <a:ext cx="2062832" cy="800400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Tomato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6410655" y="2683956"/>
            <a:ext cx="2078640" cy="800400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Potato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9259092" y="2707672"/>
            <a:ext cx="2228270" cy="800400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Watermelon</a:t>
            </a:r>
            <a:endParaRPr sz="17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4931192" y="1605690"/>
            <a:ext cx="272713" cy="272713"/>
            <a:chOff x="4456875" y="1435075"/>
            <a:chExt cx="481825" cy="481825"/>
          </a:xfrm>
        </p:grpSpPr>
        <p:sp>
          <p:nvSpPr>
            <p:cNvPr id="121" name="Google Shape;121;p2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140;p2" descr="A close-up of a caterpillar on a leaf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07138"/>
            <a:ext cx="2971773" cy="1937981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41" name="Google Shape;141;p2"/>
          <p:cNvCxnSpPr/>
          <p:nvPr/>
        </p:nvCxnSpPr>
        <p:spPr>
          <a:xfrm>
            <a:off x="1631852" y="3390861"/>
            <a:ext cx="0" cy="9162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" name="Google Shape;142;p2"/>
          <p:cNvCxnSpPr/>
          <p:nvPr/>
        </p:nvCxnSpPr>
        <p:spPr>
          <a:xfrm>
            <a:off x="4548164" y="3429000"/>
            <a:ext cx="0" cy="87356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43" name="Google Shape;14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6551" y="4302564"/>
            <a:ext cx="2807605" cy="2084587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44" name="Google Shape;144;p2"/>
          <p:cNvCxnSpPr/>
          <p:nvPr/>
        </p:nvCxnSpPr>
        <p:spPr>
          <a:xfrm>
            <a:off x="7456916" y="3380665"/>
            <a:ext cx="7560" cy="91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45" name="Google Shape;14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8727" y="4295065"/>
            <a:ext cx="3062841" cy="2084586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46" name="Google Shape;146;p2"/>
          <p:cNvCxnSpPr/>
          <p:nvPr/>
        </p:nvCxnSpPr>
        <p:spPr>
          <a:xfrm>
            <a:off x="10525640" y="3380665"/>
            <a:ext cx="0" cy="7670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47" name="Google Shape;147;p2"/>
          <p:cNvGrpSpPr/>
          <p:nvPr/>
        </p:nvGrpSpPr>
        <p:grpSpPr>
          <a:xfrm rot="5400000">
            <a:off x="5228758" y="2053221"/>
            <a:ext cx="364955" cy="341649"/>
            <a:chOff x="6577238" y="2457221"/>
            <a:chExt cx="332019" cy="310788"/>
          </a:xfrm>
        </p:grpSpPr>
        <p:sp>
          <p:nvSpPr>
            <p:cNvPr id="148" name="Google Shape;148;p2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"/>
          <p:cNvSpPr/>
          <p:nvPr/>
        </p:nvSpPr>
        <p:spPr>
          <a:xfrm>
            <a:off x="2358050" y="612881"/>
            <a:ext cx="6149008" cy="7734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2755615" y="610482"/>
            <a:ext cx="5362747" cy="773401"/>
          </a:xfrm>
          <a:prstGeom prst="roundRect">
            <a:avLst>
              <a:gd name="adj" fmla="val 16667"/>
            </a:avLst>
          </a:prstGeom>
          <a:solidFill>
            <a:srgbClr val="D0CECE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232693" y="610482"/>
            <a:ext cx="4427434" cy="773401"/>
          </a:xfrm>
          <a:prstGeom prst="roundRect">
            <a:avLst>
              <a:gd name="adj" fmla="val 16667"/>
            </a:avLst>
          </a:prstGeom>
          <a:solidFill>
            <a:srgbClr val="85CFE1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" name="Google Shape;157;p2"/>
          <p:cNvGrpSpPr/>
          <p:nvPr/>
        </p:nvGrpSpPr>
        <p:grpSpPr>
          <a:xfrm>
            <a:off x="3561351" y="827546"/>
            <a:ext cx="340573" cy="339271"/>
            <a:chOff x="898875" y="4399275"/>
            <a:chExt cx="483700" cy="481850"/>
          </a:xfrm>
        </p:grpSpPr>
        <p:sp>
          <p:nvSpPr>
            <p:cNvPr id="158" name="Google Shape;158;p2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2"/>
          <p:cNvSpPr/>
          <p:nvPr/>
        </p:nvSpPr>
        <p:spPr>
          <a:xfrm>
            <a:off x="4011867" y="617981"/>
            <a:ext cx="3379412" cy="773401"/>
          </a:xfrm>
          <a:prstGeom prst="flowChartTerminator">
            <a:avLst/>
          </a:prstGeom>
          <a:solidFill>
            <a:srgbClr val="F2F2F2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Pest Control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 flipH="1">
            <a:off x="4977150" y="1391382"/>
            <a:ext cx="1164807" cy="13207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57359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36831" y="4302564"/>
            <a:ext cx="2971773" cy="2077087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"/>
          <p:cNvGrpSpPr/>
          <p:nvPr/>
        </p:nvGrpSpPr>
        <p:grpSpPr>
          <a:xfrm>
            <a:off x="3986461" y="3622824"/>
            <a:ext cx="2803699" cy="863847"/>
            <a:chOff x="3433276" y="2409275"/>
            <a:chExt cx="2803699" cy="863847"/>
          </a:xfrm>
        </p:grpSpPr>
        <p:sp>
          <p:nvSpPr>
            <p:cNvPr id="174" name="Google Shape;174;p3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288175" y="2409275"/>
              <a:ext cx="1948800" cy="8638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3"/>
          <p:cNvGrpSpPr/>
          <p:nvPr/>
        </p:nvGrpSpPr>
        <p:grpSpPr>
          <a:xfrm>
            <a:off x="3986461" y="5224192"/>
            <a:ext cx="2803699" cy="847201"/>
            <a:chOff x="3433276" y="3545637"/>
            <a:chExt cx="2803699" cy="847201"/>
          </a:xfrm>
        </p:grpSpPr>
        <p:sp>
          <p:nvSpPr>
            <p:cNvPr id="177" name="Google Shape;177;p3"/>
            <p:cNvSpPr/>
            <p:nvPr/>
          </p:nvSpPr>
          <p:spPr>
            <a:xfrm rot="-5400000">
              <a:off x="4121626" y="2857288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288175" y="3545637"/>
              <a:ext cx="1948800" cy="8472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3"/>
          <p:cNvGrpSpPr/>
          <p:nvPr/>
        </p:nvGrpSpPr>
        <p:grpSpPr>
          <a:xfrm>
            <a:off x="3997157" y="1997082"/>
            <a:ext cx="2803699" cy="850073"/>
            <a:chOff x="3433276" y="1270042"/>
            <a:chExt cx="2803699" cy="850073"/>
          </a:xfrm>
        </p:grpSpPr>
        <p:sp>
          <p:nvSpPr>
            <p:cNvPr id="180" name="Google Shape;180;p3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288175" y="1270042"/>
              <a:ext cx="1948800" cy="84719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700" b="0" i="0" u="none" strike="noStrike" cap="non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2" name="Google Shape;182;p3"/>
          <p:cNvGrpSpPr/>
          <p:nvPr/>
        </p:nvGrpSpPr>
        <p:grpSpPr>
          <a:xfrm>
            <a:off x="3715295" y="2663329"/>
            <a:ext cx="219890" cy="339095"/>
            <a:chOff x="5726350" y="2028150"/>
            <a:chExt cx="312300" cy="481600"/>
          </a:xfrm>
        </p:grpSpPr>
        <p:sp>
          <p:nvSpPr>
            <p:cNvPr id="183" name="Google Shape;183;p3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3"/>
          <p:cNvGrpSpPr/>
          <p:nvPr/>
        </p:nvGrpSpPr>
        <p:grpSpPr>
          <a:xfrm>
            <a:off x="3654954" y="3799602"/>
            <a:ext cx="340573" cy="339271"/>
            <a:chOff x="898875" y="4399275"/>
            <a:chExt cx="483700" cy="481850"/>
          </a:xfrm>
        </p:grpSpPr>
        <p:sp>
          <p:nvSpPr>
            <p:cNvPr id="187" name="Google Shape;187;p3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3"/>
          <p:cNvGrpSpPr/>
          <p:nvPr/>
        </p:nvGrpSpPr>
        <p:grpSpPr>
          <a:xfrm>
            <a:off x="290018" y="2412698"/>
            <a:ext cx="3737375" cy="3213553"/>
            <a:chOff x="710275" y="1696445"/>
            <a:chExt cx="2460575" cy="2272942"/>
          </a:xfrm>
        </p:grpSpPr>
        <p:grpSp>
          <p:nvGrpSpPr>
            <p:cNvPr id="196" name="Google Shape;196;p3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197" name="Google Shape;197;p3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8" name="Google Shape;198;p3"/>
              <p:cNvCxnSpPr>
                <a:stCxn id="197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99" name="Google Shape;199;p3"/>
              <p:cNvCxnSpPr>
                <a:stCxn id="197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00" name="Google Shape;200;p3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201" name="Google Shape;201;p3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2" name="Google Shape;202;p3"/>
              <p:cNvCxnSpPr>
                <a:stCxn id="201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03" name="Google Shape;203;p3"/>
              <p:cNvCxnSpPr>
                <a:stCxn id="201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04" name="Google Shape;204;p3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05" name="Google Shape;205;p3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10275" y="2181958"/>
              <a:ext cx="1301700" cy="1301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848097" y="2319958"/>
              <a:ext cx="1025700" cy="10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Motivation</a:t>
              </a:r>
              <a:endPara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8" name="Google Shape;208;p3"/>
          <p:cNvSpPr/>
          <p:nvPr/>
        </p:nvSpPr>
        <p:spPr>
          <a:xfrm>
            <a:off x="1144476" y="77857"/>
            <a:ext cx="9848983" cy="700564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3" descr="Inquire Symbols Stock Illustrations – 44 Inquire Symbols Stock  Illustrations, Vectors &amp;amp; Clipart - Dreamsti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6583" y="3694169"/>
            <a:ext cx="1145485" cy="77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" descr="what - 970.chur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6584" y="2115416"/>
            <a:ext cx="1274514" cy="62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" descr="XAT 2017 Result Date Notification, result expected on Jan 31 | India.c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2835" y="5262340"/>
            <a:ext cx="1232979" cy="80905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"/>
          <p:cNvSpPr/>
          <p:nvPr/>
        </p:nvSpPr>
        <p:spPr>
          <a:xfrm>
            <a:off x="7145738" y="1226168"/>
            <a:ext cx="4718583" cy="1305909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D8D8D8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automated system to detect pest</a:t>
            </a:r>
            <a:endParaRPr dirty="0"/>
          </a:p>
        </p:txBody>
      </p:sp>
      <p:sp>
        <p:nvSpPr>
          <p:cNvPr id="213" name="Google Shape;213;p3"/>
          <p:cNvSpPr/>
          <p:nvPr/>
        </p:nvSpPr>
        <p:spPr>
          <a:xfrm>
            <a:off x="7145654" y="3032674"/>
            <a:ext cx="4718583" cy="122542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6C374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analyze the data efficiently, to get proper decision, minimize cost, increase the crop</a:t>
            </a:r>
            <a:endParaRPr/>
          </a:p>
        </p:txBody>
      </p:sp>
      <p:sp>
        <p:nvSpPr>
          <p:cNvPr id="214" name="Google Shape;214;p3"/>
          <p:cNvSpPr/>
          <p:nvPr/>
        </p:nvSpPr>
        <p:spPr>
          <a:xfrm>
            <a:off x="7230446" y="4775111"/>
            <a:ext cx="4718583" cy="122542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C5F5E8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1061" y="4775111"/>
            <a:ext cx="3313043" cy="1225427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216" name="Google Shape;216;p3"/>
          <p:cNvSpPr/>
          <p:nvPr/>
        </p:nvSpPr>
        <p:spPr>
          <a:xfrm>
            <a:off x="2908706" y="48401"/>
            <a:ext cx="6361043" cy="716224"/>
          </a:xfrm>
          <a:prstGeom prst="flowChartTerminator">
            <a:avLst/>
          </a:prstGeom>
          <a:solidFill>
            <a:srgbClr val="F9D7A2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of The Research</a:t>
            </a:r>
            <a:endParaRPr/>
          </a:p>
        </p:txBody>
      </p:sp>
      <p:sp>
        <p:nvSpPr>
          <p:cNvPr id="217" name="Google Shape;217;p3"/>
          <p:cNvSpPr/>
          <p:nvPr/>
        </p:nvSpPr>
        <p:spPr>
          <a:xfrm>
            <a:off x="9482715" y="77856"/>
            <a:ext cx="1215195" cy="708886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"/>
          <p:cNvSpPr/>
          <p:nvPr/>
        </p:nvSpPr>
        <p:spPr>
          <a:xfrm>
            <a:off x="1471775" y="77856"/>
            <a:ext cx="1215195" cy="708886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"/>
          <p:cNvSpPr/>
          <p:nvPr/>
        </p:nvSpPr>
        <p:spPr>
          <a:xfrm>
            <a:off x="3235535" y="-35811"/>
            <a:ext cx="5381767" cy="996288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rgbClr val="EA87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"/>
          <p:cNvSpPr/>
          <p:nvPr/>
        </p:nvSpPr>
        <p:spPr>
          <a:xfrm rot="10800000">
            <a:off x="2621386" y="-35812"/>
            <a:ext cx="3744034" cy="996287"/>
          </a:xfrm>
          <a:prstGeom prst="notchedRightArrow">
            <a:avLst>
              <a:gd name="adj1" fmla="val 74710"/>
              <a:gd name="adj2" fmla="val 51726"/>
            </a:avLst>
          </a:prstGeom>
          <a:solidFill>
            <a:srgbClr val="92C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4058950" y="80350"/>
            <a:ext cx="3398293" cy="743647"/>
          </a:xfrm>
          <a:prstGeom prst="flowChartTerminator">
            <a:avLst/>
          </a:prstGeom>
          <a:solidFill>
            <a:schemeClr val="lt2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Work</a:t>
            </a:r>
            <a:endParaRPr dirty="0"/>
          </a:p>
        </p:txBody>
      </p:sp>
      <p:sp>
        <p:nvSpPr>
          <p:cNvPr id="226" name="Google Shape;226;p4"/>
          <p:cNvSpPr/>
          <p:nvPr/>
        </p:nvSpPr>
        <p:spPr>
          <a:xfrm>
            <a:off x="0" y="5996612"/>
            <a:ext cx="12192000" cy="86138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Kukar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Matjaž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Petar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Vračar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Domen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Košir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Darko </a:t>
            </a:r>
            <a:r>
              <a:rPr lang="en-US" sz="2000" b="0" i="0" u="none" strike="noStrike" cap="none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Pevec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Zoran </a:t>
            </a:r>
            <a:r>
              <a:rPr lang="en-US" sz="2000" b="0" i="0" u="none" strike="noStrike" cap="none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Bosnić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"</a:t>
            </a:r>
            <a:r>
              <a:rPr lang="en-US" sz="2000" b="0" i="0" u="none" strike="noStrike" cap="none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AgroDSS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decision support system for agriculture and farming." </a:t>
            </a:r>
            <a:r>
              <a:rPr lang="en-US" sz="2000" b="0" i="1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 and Electronics in Agriculture</a:t>
            </a:r>
            <a:r>
              <a:rPr lang="en-US" sz="2000" b="0" i="0" u="none" strike="noStrike" cap="none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161 (2019): 260-271.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7753288" y="1499165"/>
            <a:ext cx="2374400" cy="2374400"/>
          </a:xfrm>
          <a:prstGeom prst="arc">
            <a:avLst>
              <a:gd name="adj1" fmla="val 10799969"/>
              <a:gd name="adj2" fmla="val 18223946"/>
            </a:avLst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4"/>
          <p:cNvGrpSpPr/>
          <p:nvPr/>
        </p:nvGrpSpPr>
        <p:grpSpPr>
          <a:xfrm>
            <a:off x="6622627" y="1879399"/>
            <a:ext cx="1804800" cy="3980733"/>
            <a:chOff x="4956734" y="1482688"/>
            <a:chExt cx="1353600" cy="2985550"/>
          </a:xfrm>
        </p:grpSpPr>
        <p:sp>
          <p:nvSpPr>
            <p:cNvPr id="229" name="Google Shape;229;p4"/>
            <p:cNvSpPr/>
            <p:nvPr/>
          </p:nvSpPr>
          <p:spPr>
            <a:xfrm rot="10800000" flipH="1">
              <a:off x="5536934" y="1700797"/>
              <a:ext cx="193200" cy="407100"/>
            </a:xfrm>
            <a:prstGeom prst="rtTriangle">
              <a:avLst/>
            </a:prstGeom>
            <a:solidFill>
              <a:srgbClr val="A5F1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4956734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5210684" y="3475025"/>
              <a:ext cx="845700" cy="845700"/>
            </a:xfrm>
            <a:prstGeom prst="ellipse">
              <a:avLst/>
            </a:prstGeom>
            <a:solidFill>
              <a:srgbClr val="FB569C">
                <a:alpha val="580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4"/>
            <p:cNvSpPr txBox="1"/>
            <p:nvPr/>
          </p:nvSpPr>
          <p:spPr>
            <a:xfrm>
              <a:off x="4956734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API for existing FMIS.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Web user interface (UI) 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293184" y="3557488"/>
              <a:ext cx="680700" cy="68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4956734" y="1482688"/>
              <a:ext cx="1353600" cy="625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4"/>
          <p:cNvGrpSpPr/>
          <p:nvPr/>
        </p:nvGrpSpPr>
        <p:grpSpPr>
          <a:xfrm>
            <a:off x="9453548" y="1879399"/>
            <a:ext cx="1804800" cy="3980733"/>
            <a:chOff x="7079925" y="1482688"/>
            <a:chExt cx="1353600" cy="2985550"/>
          </a:xfrm>
        </p:grpSpPr>
        <p:sp>
          <p:nvSpPr>
            <p:cNvPr id="236" name="Google Shape;236;p4"/>
            <p:cNvSpPr/>
            <p:nvPr/>
          </p:nvSpPr>
          <p:spPr>
            <a:xfrm rot="10800000">
              <a:off x="7079925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7333875" y="3475025"/>
              <a:ext cx="845700" cy="845700"/>
            </a:xfrm>
            <a:prstGeom prst="ellipse">
              <a:avLst/>
            </a:prstGeom>
            <a:solidFill>
              <a:srgbClr val="9C27B0">
                <a:alpha val="580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4"/>
            <p:cNvSpPr txBox="1"/>
            <p:nvPr/>
          </p:nvSpPr>
          <p:spPr>
            <a:xfrm>
              <a:off x="7079925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0" u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Case study: pests in orchards and fields</a:t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7416375" y="3557488"/>
              <a:ext cx="680700" cy="680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7079925" y="1482688"/>
              <a:ext cx="1353600" cy="6252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4"/>
          <p:cNvSpPr/>
          <p:nvPr/>
        </p:nvSpPr>
        <p:spPr>
          <a:xfrm>
            <a:off x="4922367" y="1499165"/>
            <a:ext cx="2374400" cy="2374400"/>
          </a:xfrm>
          <a:prstGeom prst="arc">
            <a:avLst>
              <a:gd name="adj1" fmla="val 10799969"/>
              <a:gd name="adj2" fmla="val 18223946"/>
            </a:avLst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4"/>
          <p:cNvGrpSpPr/>
          <p:nvPr/>
        </p:nvGrpSpPr>
        <p:grpSpPr>
          <a:xfrm>
            <a:off x="3791707" y="1879399"/>
            <a:ext cx="1804800" cy="3980733"/>
            <a:chOff x="2833544" y="1482688"/>
            <a:chExt cx="1353600" cy="2985550"/>
          </a:xfrm>
        </p:grpSpPr>
        <p:sp>
          <p:nvSpPr>
            <p:cNvPr id="243" name="Google Shape;243;p4"/>
            <p:cNvSpPr/>
            <p:nvPr/>
          </p:nvSpPr>
          <p:spPr>
            <a:xfrm rot="10800000">
              <a:off x="2833544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3087494" y="3475025"/>
              <a:ext cx="845700" cy="845700"/>
            </a:xfrm>
            <a:prstGeom prst="ellipse">
              <a:avLst/>
            </a:prstGeom>
            <a:solidFill>
              <a:srgbClr val="FB8569">
                <a:alpha val="580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4"/>
            <p:cNvSpPr txBox="1"/>
            <p:nvPr/>
          </p:nvSpPr>
          <p:spPr>
            <a:xfrm>
              <a:off x="2833544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mining based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169994" y="3557488"/>
              <a:ext cx="680700" cy="68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833544" y="1482688"/>
              <a:ext cx="1353600" cy="625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4"/>
          <p:cNvSpPr/>
          <p:nvPr/>
        </p:nvSpPr>
        <p:spPr>
          <a:xfrm>
            <a:off x="2091445" y="1499165"/>
            <a:ext cx="2374400" cy="2374400"/>
          </a:xfrm>
          <a:prstGeom prst="arc">
            <a:avLst>
              <a:gd name="adj1" fmla="val 10799969"/>
              <a:gd name="adj2" fmla="val 18223946"/>
            </a:avLst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4"/>
          <p:cNvGrpSpPr/>
          <p:nvPr/>
        </p:nvGrpSpPr>
        <p:grpSpPr>
          <a:xfrm>
            <a:off x="960785" y="1879399"/>
            <a:ext cx="1804800" cy="3980733"/>
            <a:chOff x="710353" y="1482688"/>
            <a:chExt cx="1353600" cy="2985550"/>
          </a:xfrm>
        </p:grpSpPr>
        <p:sp>
          <p:nvSpPr>
            <p:cNvPr id="250" name="Google Shape;250;p4"/>
            <p:cNvSpPr/>
            <p:nvPr/>
          </p:nvSpPr>
          <p:spPr>
            <a:xfrm rot="10800000">
              <a:off x="710353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10353" y="1482688"/>
              <a:ext cx="1353600" cy="625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964303" y="3475025"/>
              <a:ext cx="845700" cy="845700"/>
            </a:xfrm>
            <a:prstGeom prst="ellipse">
              <a:avLst/>
            </a:prstGeom>
            <a:solidFill>
              <a:srgbClr val="FBB831">
                <a:alpha val="58431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4"/>
            <p:cNvSpPr txBox="1"/>
            <p:nvPr/>
          </p:nvSpPr>
          <p:spPr>
            <a:xfrm>
              <a:off x="710353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novel decision support system for agriculture and farming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046803" y="3557488"/>
              <a:ext cx="680700" cy="68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4"/>
          <p:cNvGrpSpPr/>
          <p:nvPr/>
        </p:nvGrpSpPr>
        <p:grpSpPr>
          <a:xfrm>
            <a:off x="1604044" y="4839946"/>
            <a:ext cx="518283" cy="519449"/>
            <a:chOff x="2280029" y="1970604"/>
            <a:chExt cx="353631" cy="354395"/>
          </a:xfrm>
        </p:grpSpPr>
        <p:sp>
          <p:nvSpPr>
            <p:cNvPr id="256" name="Google Shape;256;p4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4"/>
          <p:cNvGrpSpPr/>
          <p:nvPr/>
        </p:nvGrpSpPr>
        <p:grpSpPr>
          <a:xfrm>
            <a:off x="4413563" y="4836815"/>
            <a:ext cx="561088" cy="525580"/>
            <a:chOff x="2753373" y="2902523"/>
            <a:chExt cx="347552" cy="325557"/>
          </a:xfrm>
        </p:grpSpPr>
        <p:sp>
          <p:nvSpPr>
            <p:cNvPr id="261" name="Google Shape;261;p4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4"/>
          <p:cNvGrpSpPr/>
          <p:nvPr/>
        </p:nvGrpSpPr>
        <p:grpSpPr>
          <a:xfrm>
            <a:off x="7281726" y="4871912"/>
            <a:ext cx="486607" cy="455532"/>
            <a:chOff x="6577238" y="2457221"/>
            <a:chExt cx="332019" cy="310788"/>
          </a:xfrm>
        </p:grpSpPr>
        <p:sp>
          <p:nvSpPr>
            <p:cNvPr id="268" name="Google Shape;268;p4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4"/>
          <p:cNvSpPr/>
          <p:nvPr/>
        </p:nvSpPr>
        <p:spPr>
          <a:xfrm>
            <a:off x="10096252" y="4862082"/>
            <a:ext cx="519392" cy="475024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59D1A2-B6AF-448C-B5FC-ADAF52A08BC8}"/>
              </a:ext>
            </a:extLst>
          </p:cNvPr>
          <p:cNvSpPr/>
          <p:nvPr/>
        </p:nvSpPr>
        <p:spPr>
          <a:xfrm>
            <a:off x="150655" y="38392"/>
            <a:ext cx="2059023" cy="8613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-1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5"/>
          <p:cNvGrpSpPr/>
          <p:nvPr/>
        </p:nvGrpSpPr>
        <p:grpSpPr>
          <a:xfrm>
            <a:off x="6390920" y="1256547"/>
            <a:ext cx="1804800" cy="3980733"/>
            <a:chOff x="2833544" y="1482688"/>
            <a:chExt cx="1353600" cy="2985550"/>
          </a:xfrm>
        </p:grpSpPr>
        <p:sp>
          <p:nvSpPr>
            <p:cNvPr id="280" name="Google Shape;280;p5"/>
            <p:cNvSpPr/>
            <p:nvPr/>
          </p:nvSpPr>
          <p:spPr>
            <a:xfrm rot="10800000">
              <a:off x="2833544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087494" y="3475025"/>
              <a:ext cx="845700" cy="845700"/>
            </a:xfrm>
            <a:prstGeom prst="ellipse">
              <a:avLst/>
            </a:prstGeom>
            <a:solidFill>
              <a:srgbClr val="FB8569">
                <a:alpha val="580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5"/>
            <p:cNvSpPr txBox="1"/>
            <p:nvPr/>
          </p:nvSpPr>
          <p:spPr>
            <a:xfrm>
              <a:off x="2833544" y="2408913"/>
              <a:ext cx="1353600" cy="854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classify the pest, they used a microprocessor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169994" y="3557488"/>
              <a:ext cx="680700" cy="6807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833544" y="1482688"/>
              <a:ext cx="1353600" cy="625200"/>
            </a:xfrm>
            <a:prstGeom prst="rect">
              <a:avLst/>
            </a:prstGeom>
            <a:solidFill>
              <a:srgbClr val="58E0BA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5"/>
          <p:cNvSpPr/>
          <p:nvPr/>
        </p:nvSpPr>
        <p:spPr>
          <a:xfrm>
            <a:off x="4690658" y="876313"/>
            <a:ext cx="2560320" cy="2377440"/>
          </a:xfrm>
          <a:prstGeom prst="arc">
            <a:avLst>
              <a:gd name="adj1" fmla="val 10799969"/>
              <a:gd name="adj2" fmla="val 18223946"/>
            </a:avLst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5"/>
          <p:cNvGrpSpPr/>
          <p:nvPr/>
        </p:nvGrpSpPr>
        <p:grpSpPr>
          <a:xfrm>
            <a:off x="3559998" y="1256547"/>
            <a:ext cx="1804800" cy="3980733"/>
            <a:chOff x="710353" y="1482688"/>
            <a:chExt cx="1353600" cy="2985550"/>
          </a:xfrm>
        </p:grpSpPr>
        <p:sp>
          <p:nvSpPr>
            <p:cNvPr id="287" name="Google Shape;287;p5"/>
            <p:cNvSpPr/>
            <p:nvPr/>
          </p:nvSpPr>
          <p:spPr>
            <a:xfrm rot="10800000">
              <a:off x="710353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710353" y="1482688"/>
              <a:ext cx="1353600" cy="625200"/>
            </a:xfrm>
            <a:prstGeom prst="rect">
              <a:avLst/>
            </a:prstGeom>
            <a:solidFill>
              <a:srgbClr val="0E4D3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64303" y="3475025"/>
              <a:ext cx="845700" cy="845700"/>
            </a:xfrm>
            <a:prstGeom prst="ellipse">
              <a:avLst/>
            </a:prstGeom>
            <a:solidFill>
              <a:srgbClr val="FBB831">
                <a:alpha val="58431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5"/>
            <p:cNvSpPr txBox="1"/>
            <p:nvPr/>
          </p:nvSpPr>
          <p:spPr>
            <a:xfrm>
              <a:off x="710353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Identify the pest that is present in the field.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46803" y="3557488"/>
              <a:ext cx="680700" cy="680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5"/>
          <p:cNvGrpSpPr/>
          <p:nvPr/>
        </p:nvGrpSpPr>
        <p:grpSpPr>
          <a:xfrm>
            <a:off x="4203257" y="4217094"/>
            <a:ext cx="518283" cy="519449"/>
            <a:chOff x="2280029" y="1970604"/>
            <a:chExt cx="353631" cy="354395"/>
          </a:xfrm>
        </p:grpSpPr>
        <p:sp>
          <p:nvSpPr>
            <p:cNvPr id="293" name="Google Shape;293;p5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5"/>
          <p:cNvGrpSpPr/>
          <p:nvPr/>
        </p:nvGrpSpPr>
        <p:grpSpPr>
          <a:xfrm>
            <a:off x="7012776" y="4213963"/>
            <a:ext cx="561088" cy="525580"/>
            <a:chOff x="2753373" y="2902523"/>
            <a:chExt cx="347552" cy="325557"/>
          </a:xfrm>
        </p:grpSpPr>
        <p:sp>
          <p:nvSpPr>
            <p:cNvPr id="298" name="Google Shape;298;p5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5"/>
          <p:cNvGrpSpPr/>
          <p:nvPr/>
        </p:nvGrpSpPr>
        <p:grpSpPr>
          <a:xfrm>
            <a:off x="7202213" y="4196051"/>
            <a:ext cx="486607" cy="455532"/>
            <a:chOff x="6577238" y="2457221"/>
            <a:chExt cx="332019" cy="310788"/>
          </a:xfrm>
        </p:grpSpPr>
        <p:sp>
          <p:nvSpPr>
            <p:cNvPr id="305" name="Google Shape;305;p5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5"/>
          <p:cNvSpPr/>
          <p:nvPr/>
        </p:nvSpPr>
        <p:spPr>
          <a:xfrm>
            <a:off x="10016739" y="4186221"/>
            <a:ext cx="519392" cy="475024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"/>
          <p:cNvSpPr/>
          <p:nvPr/>
        </p:nvSpPr>
        <p:spPr>
          <a:xfrm>
            <a:off x="335137" y="5909047"/>
            <a:ext cx="11085441" cy="833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Agnihotri, Vivek. "Machine Learning based Pest Identification in Paddy Plants." In </a:t>
            </a:r>
            <a:r>
              <a:rPr lang="en-US" sz="18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2019 3rd International conference on Electronics, Communication and Aerospace Technology (ICECA)</a:t>
            </a:r>
            <a:r>
              <a:rPr lang="en-US" sz="180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pp. 246-250. IEEE, 2019.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965D0DA-1122-45CC-9406-6AF8769B8921}"/>
              </a:ext>
            </a:extLst>
          </p:cNvPr>
          <p:cNvSpPr/>
          <p:nvPr/>
        </p:nvSpPr>
        <p:spPr>
          <a:xfrm>
            <a:off x="150655" y="38392"/>
            <a:ext cx="2059023" cy="8613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6"/>
          <p:cNvGrpSpPr/>
          <p:nvPr/>
        </p:nvGrpSpPr>
        <p:grpSpPr>
          <a:xfrm>
            <a:off x="3023061" y="1842905"/>
            <a:ext cx="1804800" cy="3980733"/>
            <a:chOff x="2833544" y="1482688"/>
            <a:chExt cx="1353600" cy="2985550"/>
          </a:xfrm>
        </p:grpSpPr>
        <p:sp>
          <p:nvSpPr>
            <p:cNvPr id="318" name="Google Shape;318;p6"/>
            <p:cNvSpPr/>
            <p:nvPr/>
          </p:nvSpPr>
          <p:spPr>
            <a:xfrm rot="10800000">
              <a:off x="2833544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3087494" y="3475025"/>
              <a:ext cx="845700" cy="845700"/>
            </a:xfrm>
            <a:prstGeom prst="ellipse">
              <a:avLst/>
            </a:prstGeom>
            <a:solidFill>
              <a:srgbClr val="FB8569">
                <a:alpha val="580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6"/>
            <p:cNvSpPr txBox="1"/>
            <p:nvPr/>
          </p:nvSpPr>
          <p:spPr>
            <a:xfrm>
              <a:off x="2833544" y="2141840"/>
              <a:ext cx="1353600" cy="1281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Technique Faster R-CNN, R-FCN, and Single Shot Multibox Detector.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69994" y="3557488"/>
              <a:ext cx="680700" cy="6807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33544" y="1482688"/>
              <a:ext cx="1353600" cy="487390"/>
            </a:xfrm>
            <a:prstGeom prst="rect">
              <a:avLst/>
            </a:prstGeom>
            <a:solidFill>
              <a:srgbClr val="58E0BA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6"/>
          <p:cNvSpPr/>
          <p:nvPr/>
        </p:nvSpPr>
        <p:spPr>
          <a:xfrm>
            <a:off x="1855916" y="1462671"/>
            <a:ext cx="2560320" cy="2377440"/>
          </a:xfrm>
          <a:prstGeom prst="arc">
            <a:avLst>
              <a:gd name="adj1" fmla="val 10799969"/>
              <a:gd name="adj2" fmla="val 18223946"/>
            </a:avLst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6"/>
          <p:cNvGrpSpPr/>
          <p:nvPr/>
        </p:nvGrpSpPr>
        <p:grpSpPr>
          <a:xfrm>
            <a:off x="725256" y="1842905"/>
            <a:ext cx="1804800" cy="3980733"/>
            <a:chOff x="710353" y="1482688"/>
            <a:chExt cx="1353600" cy="2985550"/>
          </a:xfrm>
        </p:grpSpPr>
        <p:sp>
          <p:nvSpPr>
            <p:cNvPr id="325" name="Google Shape;325;p6"/>
            <p:cNvSpPr/>
            <p:nvPr/>
          </p:nvSpPr>
          <p:spPr>
            <a:xfrm rot="10800000">
              <a:off x="710353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710353" y="1482688"/>
              <a:ext cx="1353600" cy="487390"/>
            </a:xfrm>
            <a:prstGeom prst="rect">
              <a:avLst/>
            </a:prstGeom>
            <a:solidFill>
              <a:srgbClr val="0E4D3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64303" y="3475025"/>
              <a:ext cx="845700" cy="845700"/>
            </a:xfrm>
            <a:prstGeom prst="ellipse">
              <a:avLst/>
            </a:prstGeom>
            <a:solidFill>
              <a:srgbClr val="FBB831">
                <a:alpha val="58431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6"/>
            <p:cNvSpPr txBox="1"/>
            <p:nvPr/>
          </p:nvSpPr>
          <p:spPr>
            <a:xfrm>
              <a:off x="710353" y="2159395"/>
              <a:ext cx="1353600" cy="1166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They proposed a deep-learning-based(Real-Time) approach to detect diseases and pests in tomato plants.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046803" y="3557488"/>
              <a:ext cx="680700" cy="680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6"/>
          <p:cNvGrpSpPr/>
          <p:nvPr/>
        </p:nvGrpSpPr>
        <p:grpSpPr>
          <a:xfrm>
            <a:off x="1368514" y="4830203"/>
            <a:ext cx="518283" cy="519449"/>
            <a:chOff x="2280029" y="1970604"/>
            <a:chExt cx="353631" cy="354395"/>
          </a:xfrm>
        </p:grpSpPr>
        <p:sp>
          <p:nvSpPr>
            <p:cNvPr id="331" name="Google Shape;331;p6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6"/>
          <p:cNvGrpSpPr/>
          <p:nvPr/>
        </p:nvGrpSpPr>
        <p:grpSpPr>
          <a:xfrm>
            <a:off x="4423410" y="4800325"/>
            <a:ext cx="315719" cy="524347"/>
            <a:chOff x="2905361" y="2902523"/>
            <a:chExt cx="195564" cy="324793"/>
          </a:xfrm>
        </p:grpSpPr>
        <p:sp>
          <p:nvSpPr>
            <p:cNvPr id="336" name="Google Shape;336;p6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6"/>
          <p:cNvGrpSpPr/>
          <p:nvPr/>
        </p:nvGrpSpPr>
        <p:grpSpPr>
          <a:xfrm>
            <a:off x="5295807" y="1850513"/>
            <a:ext cx="1804800" cy="3980733"/>
            <a:chOff x="2833544" y="1482688"/>
            <a:chExt cx="1353600" cy="2985550"/>
          </a:xfrm>
        </p:grpSpPr>
        <p:sp>
          <p:nvSpPr>
            <p:cNvPr id="341" name="Google Shape;341;p6"/>
            <p:cNvSpPr/>
            <p:nvPr/>
          </p:nvSpPr>
          <p:spPr>
            <a:xfrm rot="10800000">
              <a:off x="2833544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3087494" y="3475025"/>
              <a:ext cx="845700" cy="845700"/>
            </a:xfrm>
            <a:prstGeom prst="ellipse">
              <a:avLst/>
            </a:prstGeom>
            <a:solidFill>
              <a:srgbClr val="FB8569">
                <a:alpha val="580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6"/>
            <p:cNvSpPr txBox="1"/>
            <p:nvPr/>
          </p:nvSpPr>
          <p:spPr>
            <a:xfrm>
              <a:off x="2833544" y="2153690"/>
              <a:ext cx="1353600" cy="1263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system is able to identify the infection status and location in the plant.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3169994" y="3557488"/>
              <a:ext cx="680700" cy="6807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2833544" y="1482688"/>
              <a:ext cx="1353600" cy="487390"/>
            </a:xfrm>
            <a:prstGeom prst="rect">
              <a:avLst/>
            </a:prstGeom>
            <a:solidFill>
              <a:srgbClr val="58E0BA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6"/>
          <p:cNvGrpSpPr/>
          <p:nvPr/>
        </p:nvGrpSpPr>
        <p:grpSpPr>
          <a:xfrm>
            <a:off x="7550232" y="1850513"/>
            <a:ext cx="1804801" cy="3980733"/>
            <a:chOff x="2833544" y="1482688"/>
            <a:chExt cx="1353601" cy="2985550"/>
          </a:xfrm>
        </p:grpSpPr>
        <p:sp>
          <p:nvSpPr>
            <p:cNvPr id="347" name="Google Shape;347;p6"/>
            <p:cNvSpPr/>
            <p:nvPr/>
          </p:nvSpPr>
          <p:spPr>
            <a:xfrm rot="10800000">
              <a:off x="2833545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087494" y="3475025"/>
              <a:ext cx="845700" cy="845700"/>
            </a:xfrm>
            <a:prstGeom prst="ellipse">
              <a:avLst/>
            </a:prstGeom>
            <a:solidFill>
              <a:srgbClr val="FB8569">
                <a:alpha val="580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"/>
            <p:cNvSpPr txBox="1"/>
            <p:nvPr/>
          </p:nvSpPr>
          <p:spPr>
            <a:xfrm>
              <a:off x="2833544" y="2136134"/>
              <a:ext cx="1353600" cy="1256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Also their system can find out the possibility that a plant can be simultaneously affected by more than one disease or pest in the same sample.</a:t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3169994" y="3557488"/>
              <a:ext cx="680700" cy="6807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2833544" y="1482688"/>
              <a:ext cx="1353600" cy="487390"/>
            </a:xfrm>
            <a:prstGeom prst="rect">
              <a:avLst/>
            </a:prstGeom>
            <a:solidFill>
              <a:srgbClr val="58E0BA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6"/>
          <p:cNvGrpSpPr/>
          <p:nvPr/>
        </p:nvGrpSpPr>
        <p:grpSpPr>
          <a:xfrm>
            <a:off x="10903028" y="5114662"/>
            <a:ext cx="561088" cy="525580"/>
            <a:chOff x="2753373" y="2902523"/>
            <a:chExt cx="347552" cy="325557"/>
          </a:xfrm>
        </p:grpSpPr>
        <p:sp>
          <p:nvSpPr>
            <p:cNvPr id="353" name="Google Shape;353;p6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6"/>
          <p:cNvGrpSpPr/>
          <p:nvPr/>
        </p:nvGrpSpPr>
        <p:grpSpPr>
          <a:xfrm>
            <a:off x="11092465" y="5096750"/>
            <a:ext cx="486607" cy="455532"/>
            <a:chOff x="6577238" y="2457221"/>
            <a:chExt cx="332019" cy="310788"/>
          </a:xfrm>
        </p:grpSpPr>
        <p:sp>
          <p:nvSpPr>
            <p:cNvPr id="360" name="Google Shape;360;p6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6"/>
          <p:cNvGrpSpPr/>
          <p:nvPr/>
        </p:nvGrpSpPr>
        <p:grpSpPr>
          <a:xfrm>
            <a:off x="9833717" y="1850513"/>
            <a:ext cx="1804800" cy="3980733"/>
            <a:chOff x="2833544" y="1482688"/>
            <a:chExt cx="1353600" cy="2985550"/>
          </a:xfrm>
        </p:grpSpPr>
        <p:sp>
          <p:nvSpPr>
            <p:cNvPr id="367" name="Google Shape;367;p6"/>
            <p:cNvSpPr/>
            <p:nvPr/>
          </p:nvSpPr>
          <p:spPr>
            <a:xfrm rot="10800000">
              <a:off x="2833544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087494" y="3475025"/>
              <a:ext cx="845700" cy="845700"/>
            </a:xfrm>
            <a:prstGeom prst="ellipse">
              <a:avLst/>
            </a:prstGeom>
            <a:solidFill>
              <a:srgbClr val="FB8569">
                <a:alpha val="580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6"/>
            <p:cNvSpPr txBox="1"/>
            <p:nvPr/>
          </p:nvSpPr>
          <p:spPr>
            <a:xfrm>
              <a:off x="2833544" y="1997535"/>
              <a:ext cx="1353600" cy="1439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can efficiently deal with different illumination conditions, the size of objects, and background variations, etc.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169994" y="3557488"/>
              <a:ext cx="680700" cy="6807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833544" y="1482688"/>
              <a:ext cx="1353600" cy="496070"/>
            </a:xfrm>
            <a:prstGeom prst="rect">
              <a:avLst/>
            </a:prstGeom>
            <a:solidFill>
              <a:srgbClr val="58E0BA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6"/>
          <p:cNvGrpSpPr/>
          <p:nvPr/>
        </p:nvGrpSpPr>
        <p:grpSpPr>
          <a:xfrm>
            <a:off x="11168514" y="4862871"/>
            <a:ext cx="561088" cy="525580"/>
            <a:chOff x="2753373" y="2902523"/>
            <a:chExt cx="347552" cy="325557"/>
          </a:xfrm>
        </p:grpSpPr>
        <p:sp>
          <p:nvSpPr>
            <p:cNvPr id="373" name="Google Shape;373;p6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6"/>
          <p:cNvGrpSpPr/>
          <p:nvPr/>
        </p:nvGrpSpPr>
        <p:grpSpPr>
          <a:xfrm>
            <a:off x="11357951" y="4844959"/>
            <a:ext cx="486607" cy="455532"/>
            <a:chOff x="6577238" y="2457221"/>
            <a:chExt cx="332019" cy="310788"/>
          </a:xfrm>
        </p:grpSpPr>
        <p:sp>
          <p:nvSpPr>
            <p:cNvPr id="380" name="Google Shape;380;p6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6"/>
          <p:cNvGrpSpPr/>
          <p:nvPr/>
        </p:nvGrpSpPr>
        <p:grpSpPr>
          <a:xfrm>
            <a:off x="3669473" y="4783656"/>
            <a:ext cx="518283" cy="519449"/>
            <a:chOff x="2280029" y="1970604"/>
            <a:chExt cx="353631" cy="354395"/>
          </a:xfrm>
        </p:grpSpPr>
        <p:sp>
          <p:nvSpPr>
            <p:cNvPr id="387" name="Google Shape;387;p6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6"/>
          <p:cNvGrpSpPr/>
          <p:nvPr/>
        </p:nvGrpSpPr>
        <p:grpSpPr>
          <a:xfrm>
            <a:off x="5933053" y="4836189"/>
            <a:ext cx="518283" cy="519449"/>
            <a:chOff x="2280029" y="1970604"/>
            <a:chExt cx="353631" cy="354395"/>
          </a:xfrm>
        </p:grpSpPr>
        <p:sp>
          <p:nvSpPr>
            <p:cNvPr id="392" name="Google Shape;392;p6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6"/>
          <p:cNvGrpSpPr/>
          <p:nvPr/>
        </p:nvGrpSpPr>
        <p:grpSpPr>
          <a:xfrm>
            <a:off x="8193491" y="4783656"/>
            <a:ext cx="518283" cy="519449"/>
            <a:chOff x="2280029" y="1970604"/>
            <a:chExt cx="353631" cy="354395"/>
          </a:xfrm>
        </p:grpSpPr>
        <p:sp>
          <p:nvSpPr>
            <p:cNvPr id="397" name="Google Shape;397;p6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" name="Google Shape;401;p6"/>
          <p:cNvGrpSpPr/>
          <p:nvPr/>
        </p:nvGrpSpPr>
        <p:grpSpPr>
          <a:xfrm>
            <a:off x="10477307" y="4797008"/>
            <a:ext cx="518283" cy="519449"/>
            <a:chOff x="2280029" y="1970604"/>
            <a:chExt cx="353631" cy="354395"/>
          </a:xfrm>
        </p:grpSpPr>
        <p:sp>
          <p:nvSpPr>
            <p:cNvPr id="402" name="Google Shape;402;p6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6"/>
          <p:cNvSpPr/>
          <p:nvPr/>
        </p:nvSpPr>
        <p:spPr>
          <a:xfrm>
            <a:off x="0" y="5996612"/>
            <a:ext cx="12192000" cy="86138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Fuentes, Alvaro, Sook Yoon, Sang Cheol Kim, and Dong Sun Park. "A robust deep-learning-based detector for real-time tomato plant diseases and pests recognition." </a:t>
            </a:r>
            <a:r>
              <a:rPr lang="en-US" sz="2000" b="0" i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Sensors</a:t>
            </a:r>
            <a:r>
              <a:rPr lang="en-US" sz="2000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17, no. 9 (2017): 2022.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6"/>
          <p:cNvSpPr/>
          <p:nvPr/>
        </p:nvSpPr>
        <p:spPr>
          <a:xfrm rot="-368455">
            <a:off x="8532144" y="1587729"/>
            <a:ext cx="2560320" cy="2377440"/>
          </a:xfrm>
          <a:prstGeom prst="arc">
            <a:avLst>
              <a:gd name="adj1" fmla="val 13956630"/>
              <a:gd name="adj2" fmla="val 18223946"/>
            </a:avLst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6"/>
          <p:cNvSpPr/>
          <p:nvPr/>
        </p:nvSpPr>
        <p:spPr>
          <a:xfrm>
            <a:off x="6337212" y="1562793"/>
            <a:ext cx="2560320" cy="2377440"/>
          </a:xfrm>
          <a:prstGeom prst="arc">
            <a:avLst>
              <a:gd name="adj1" fmla="val 13613155"/>
              <a:gd name="adj2" fmla="val 18223946"/>
            </a:avLst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"/>
          <p:cNvSpPr/>
          <p:nvPr/>
        </p:nvSpPr>
        <p:spPr>
          <a:xfrm>
            <a:off x="4150684" y="1554555"/>
            <a:ext cx="2560320" cy="2377440"/>
          </a:xfrm>
          <a:prstGeom prst="arc">
            <a:avLst>
              <a:gd name="adj1" fmla="val 13510922"/>
              <a:gd name="adj2" fmla="val 18223946"/>
            </a:avLst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1700CCF-8AD7-4230-BE98-65BA8DDC4C8B}"/>
              </a:ext>
            </a:extLst>
          </p:cNvPr>
          <p:cNvSpPr/>
          <p:nvPr/>
        </p:nvSpPr>
        <p:spPr>
          <a:xfrm>
            <a:off x="150655" y="38392"/>
            <a:ext cx="2059023" cy="8613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-3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7"/>
          <p:cNvGrpSpPr/>
          <p:nvPr/>
        </p:nvGrpSpPr>
        <p:grpSpPr>
          <a:xfrm>
            <a:off x="1007168" y="2073339"/>
            <a:ext cx="2521824" cy="4421963"/>
            <a:chOff x="710297" y="1304713"/>
            <a:chExt cx="1930800" cy="4421963"/>
          </a:xfrm>
        </p:grpSpPr>
        <p:sp>
          <p:nvSpPr>
            <p:cNvPr id="415" name="Google Shape;415;p7"/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7"/>
            <p:cNvSpPr txBox="1"/>
            <p:nvPr/>
          </p:nvSpPr>
          <p:spPr>
            <a:xfrm>
              <a:off x="840865" y="3627537"/>
              <a:ext cx="1669800" cy="2099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Different countries are situated in different locations with different environments in the world</a:t>
              </a:r>
              <a:endParaRPr/>
            </a:p>
          </p:txBody>
        </p:sp>
        <p:sp>
          <p:nvSpPr>
            <p:cNvPr id="417" name="Google Shape;417;p7"/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Fira Sans Extra Condensed"/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Number 1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0" name="Google Shape;420;p7"/>
            <p:cNvCxnSpPr>
              <a:endCxn id="417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1" name="Google Shape;421;p7"/>
          <p:cNvGrpSpPr/>
          <p:nvPr/>
        </p:nvGrpSpPr>
        <p:grpSpPr>
          <a:xfrm>
            <a:off x="5460062" y="2073339"/>
            <a:ext cx="2431072" cy="4421963"/>
            <a:chOff x="4572167" y="1304713"/>
            <a:chExt cx="1930800" cy="4421963"/>
          </a:xfrm>
        </p:grpSpPr>
        <p:sp>
          <p:nvSpPr>
            <p:cNvPr id="422" name="Google Shape;422;p7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7"/>
            <p:cNvSpPr txBox="1"/>
            <p:nvPr/>
          </p:nvSpPr>
          <p:spPr>
            <a:xfrm>
              <a:off x="4812955" y="3627538"/>
              <a:ext cx="1591590" cy="2099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Technique issue  ( advance or old )</a:t>
              </a:r>
              <a:endParaRPr/>
            </a:p>
          </p:txBody>
        </p:sp>
        <p:sp>
          <p:nvSpPr>
            <p:cNvPr id="424" name="Google Shape;424;p7"/>
            <p:cNvSpPr txBox="1"/>
            <p:nvPr/>
          </p:nvSpPr>
          <p:spPr>
            <a:xfrm>
              <a:off x="4734234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Fira Sans Extra Condensed"/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Number 3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5057250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5136150" y="1383613"/>
              <a:ext cx="802800" cy="80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7" name="Google Shape;427;p7"/>
            <p:cNvCxnSpPr>
              <a:stCxn id="425" idx="4"/>
              <a:endCxn id="424" idx="0"/>
            </p:cNvCxnSpPr>
            <p:nvPr/>
          </p:nvCxnSpPr>
          <p:spPr>
            <a:xfrm>
              <a:off x="5537550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8" name="Google Shape;428;p7"/>
          <p:cNvGrpSpPr/>
          <p:nvPr/>
        </p:nvGrpSpPr>
        <p:grpSpPr>
          <a:xfrm>
            <a:off x="7390996" y="2073339"/>
            <a:ext cx="2408059" cy="4421963"/>
            <a:chOff x="6503102" y="1304713"/>
            <a:chExt cx="1930800" cy="4421963"/>
          </a:xfrm>
        </p:grpSpPr>
        <p:sp>
          <p:nvSpPr>
            <p:cNvPr id="429" name="Google Shape;429;p7"/>
            <p:cNvSpPr/>
            <p:nvPr/>
          </p:nvSpPr>
          <p:spPr>
            <a:xfrm rot="-5400000">
              <a:off x="7279802" y="1971562"/>
              <a:ext cx="377400" cy="19308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7"/>
            <p:cNvSpPr txBox="1"/>
            <p:nvPr/>
          </p:nvSpPr>
          <p:spPr>
            <a:xfrm>
              <a:off x="6814147" y="3627538"/>
              <a:ext cx="1484755" cy="2099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issue    (rule-based or      automated )</a:t>
              </a:r>
              <a:endParaRPr/>
            </a:p>
          </p:txBody>
        </p:sp>
        <p:sp>
          <p:nvSpPr>
            <p:cNvPr id="431" name="Google Shape;431;p7"/>
            <p:cNvSpPr txBox="1"/>
            <p:nvPr/>
          </p:nvSpPr>
          <p:spPr>
            <a:xfrm>
              <a:off x="6665102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Fira Sans Extra Condensed"/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Number 4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698817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3" name="Google Shape;433;p7"/>
            <p:cNvCxnSpPr>
              <a:stCxn id="432" idx="4"/>
              <a:endCxn id="431" idx="0"/>
            </p:cNvCxnSpPr>
            <p:nvPr/>
          </p:nvCxnSpPr>
          <p:spPr>
            <a:xfrm>
              <a:off x="746847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4" name="Google Shape;434;p7"/>
          <p:cNvGrpSpPr/>
          <p:nvPr/>
        </p:nvGrpSpPr>
        <p:grpSpPr>
          <a:xfrm>
            <a:off x="3529126" y="2073339"/>
            <a:ext cx="2234111" cy="4421963"/>
            <a:chOff x="2641232" y="1304713"/>
            <a:chExt cx="1930800" cy="4421963"/>
          </a:xfrm>
        </p:grpSpPr>
        <p:sp>
          <p:nvSpPr>
            <p:cNvPr id="435" name="Google Shape;435;p7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7"/>
            <p:cNvSpPr txBox="1"/>
            <p:nvPr/>
          </p:nvSpPr>
          <p:spPr>
            <a:xfrm>
              <a:off x="2771798" y="3627538"/>
              <a:ext cx="1790109" cy="2099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As a result, their proposed decision support system is not proper for our country</a:t>
              </a:r>
              <a:endParaRPr/>
            </a:p>
          </p:txBody>
        </p:sp>
        <p:sp>
          <p:nvSpPr>
            <p:cNvPr id="437" name="Google Shape;437;p7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Fira Sans Extra Condensed"/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Number 2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0" name="Google Shape;440;p7"/>
            <p:cNvCxnSpPr>
              <a:stCxn id="438" idx="4"/>
              <a:endCxn id="437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41" name="Google Shape;441;p7"/>
          <p:cNvSpPr/>
          <p:nvPr/>
        </p:nvSpPr>
        <p:spPr>
          <a:xfrm>
            <a:off x="8133395" y="2180250"/>
            <a:ext cx="922807" cy="748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7"/>
          <p:cNvGrpSpPr/>
          <p:nvPr/>
        </p:nvGrpSpPr>
        <p:grpSpPr>
          <a:xfrm>
            <a:off x="4468991" y="2379354"/>
            <a:ext cx="354364" cy="354745"/>
            <a:chOff x="3235438" y="1970604"/>
            <a:chExt cx="354364" cy="354745"/>
          </a:xfrm>
        </p:grpSpPr>
        <p:sp>
          <p:nvSpPr>
            <p:cNvPr id="443" name="Google Shape;443;p7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7"/>
          <p:cNvGrpSpPr/>
          <p:nvPr/>
        </p:nvGrpSpPr>
        <p:grpSpPr>
          <a:xfrm>
            <a:off x="2097344" y="2382696"/>
            <a:ext cx="341473" cy="335074"/>
            <a:chOff x="1329585" y="1989925"/>
            <a:chExt cx="341473" cy="335074"/>
          </a:xfrm>
        </p:grpSpPr>
        <p:sp>
          <p:nvSpPr>
            <p:cNvPr id="457" name="Google Shape;457;p7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7"/>
          <p:cNvSpPr/>
          <p:nvPr/>
        </p:nvSpPr>
        <p:spPr>
          <a:xfrm>
            <a:off x="6498394" y="2393212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p7"/>
          <p:cNvGrpSpPr/>
          <p:nvPr/>
        </p:nvGrpSpPr>
        <p:grpSpPr>
          <a:xfrm>
            <a:off x="8411363" y="2420559"/>
            <a:ext cx="367255" cy="269855"/>
            <a:chOff x="1306445" y="3397829"/>
            <a:chExt cx="367255" cy="269855"/>
          </a:xfrm>
        </p:grpSpPr>
        <p:sp>
          <p:nvSpPr>
            <p:cNvPr id="462" name="Google Shape;462;p7"/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p7"/>
          <p:cNvSpPr/>
          <p:nvPr/>
        </p:nvSpPr>
        <p:spPr>
          <a:xfrm>
            <a:off x="1660640" y="8101"/>
            <a:ext cx="2213114" cy="907773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"/>
          <p:cNvSpPr/>
          <p:nvPr/>
        </p:nvSpPr>
        <p:spPr>
          <a:xfrm>
            <a:off x="3873754" y="8101"/>
            <a:ext cx="2213114" cy="907773"/>
          </a:xfrm>
          <a:prstGeom prst="rect">
            <a:avLst/>
          </a:prstGeom>
          <a:solidFill>
            <a:srgbClr val="C34DA4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"/>
          <p:cNvSpPr/>
          <p:nvPr/>
        </p:nvSpPr>
        <p:spPr>
          <a:xfrm>
            <a:off x="6086868" y="8101"/>
            <a:ext cx="2213114" cy="907773"/>
          </a:xfrm>
          <a:prstGeom prst="rect">
            <a:avLst/>
          </a:prstGeom>
          <a:solidFill>
            <a:srgbClr val="58E0BA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7"/>
          <p:cNvSpPr/>
          <p:nvPr/>
        </p:nvSpPr>
        <p:spPr>
          <a:xfrm>
            <a:off x="8299982" y="8101"/>
            <a:ext cx="2213114" cy="907773"/>
          </a:xfrm>
          <a:prstGeom prst="rect">
            <a:avLst/>
          </a:prstGeom>
          <a:solidFill>
            <a:srgbClr val="5EACE3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7"/>
          <p:cNvSpPr/>
          <p:nvPr/>
        </p:nvSpPr>
        <p:spPr>
          <a:xfrm>
            <a:off x="2336506" y="176324"/>
            <a:ext cx="7474225" cy="571326"/>
          </a:xfrm>
          <a:prstGeom prst="flowChartTerminator">
            <a:avLst/>
          </a:prstGeom>
          <a:solidFill>
            <a:srgbClr val="D6EFF5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the Previous Work</a:t>
            </a:r>
            <a:endParaRPr/>
          </a:p>
        </p:txBody>
      </p:sp>
      <p:sp>
        <p:nvSpPr>
          <p:cNvPr id="473" name="Google Shape;473;p7"/>
          <p:cNvSpPr/>
          <p:nvPr/>
        </p:nvSpPr>
        <p:spPr>
          <a:xfrm>
            <a:off x="3046794" y="1177804"/>
            <a:ext cx="5499651" cy="583096"/>
          </a:xfrm>
          <a:prstGeom prst="flowChartAlternateProcess">
            <a:avLst/>
          </a:prstGeom>
          <a:solidFill>
            <a:schemeClr val="lt2"/>
          </a:solidFill>
          <a:ln w="12700" cap="flat" cmpd="sng">
            <a:solidFill>
              <a:srgbClr val="15705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the previous work, we found some issue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0B8A-7951-40B3-B3C2-6BE066FDC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86" y="337625"/>
            <a:ext cx="10400714" cy="64008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1" name="Google Shape;414;p7">
            <a:extLst>
              <a:ext uri="{FF2B5EF4-FFF2-40B4-BE49-F238E27FC236}">
                <a16:creationId xmlns:a16="http://schemas.microsoft.com/office/drawing/2014/main" id="{963BD337-3726-496A-A807-64AF6465A958}"/>
              </a:ext>
            </a:extLst>
          </p:cNvPr>
          <p:cNvGrpSpPr/>
          <p:nvPr/>
        </p:nvGrpSpPr>
        <p:grpSpPr>
          <a:xfrm>
            <a:off x="2945819" y="1218018"/>
            <a:ext cx="2521824" cy="4421963"/>
            <a:chOff x="710297" y="1304713"/>
            <a:chExt cx="1930800" cy="4421963"/>
          </a:xfrm>
        </p:grpSpPr>
        <p:sp>
          <p:nvSpPr>
            <p:cNvPr id="12" name="Google Shape;415;p7">
              <a:extLst>
                <a:ext uri="{FF2B5EF4-FFF2-40B4-BE49-F238E27FC236}">
                  <a16:creationId xmlns:a16="http://schemas.microsoft.com/office/drawing/2014/main" id="{51259CA2-A1AA-4928-AC28-CB2D52F71A49}"/>
                </a:ext>
              </a:extLst>
            </p:cNvPr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16;p7">
              <a:extLst>
                <a:ext uri="{FF2B5EF4-FFF2-40B4-BE49-F238E27FC236}">
                  <a16:creationId xmlns:a16="http://schemas.microsoft.com/office/drawing/2014/main" id="{77259BC3-F27A-4D50-86D5-901FAAC3A794}"/>
                </a:ext>
              </a:extLst>
            </p:cNvPr>
            <p:cNvSpPr txBox="1"/>
            <p:nvPr/>
          </p:nvSpPr>
          <p:spPr>
            <a:xfrm>
              <a:off x="840865" y="3627537"/>
              <a:ext cx="1669800" cy="2099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Different countries are situated in different locations with different environments in the world</a:t>
              </a:r>
              <a:endParaRPr/>
            </a:p>
          </p:txBody>
        </p:sp>
        <p:sp>
          <p:nvSpPr>
            <p:cNvPr id="14" name="Google Shape;417;p7">
              <a:extLst>
                <a:ext uri="{FF2B5EF4-FFF2-40B4-BE49-F238E27FC236}">
                  <a16:creationId xmlns:a16="http://schemas.microsoft.com/office/drawing/2014/main" id="{B18C1BB2-717A-42D8-AD4B-0A5BFF3E1B2E}"/>
                </a:ext>
              </a:extLst>
            </p:cNvPr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Fira Sans Extra Condensed"/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Number 1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" name="Google Shape;418;p7">
              <a:extLst>
                <a:ext uri="{FF2B5EF4-FFF2-40B4-BE49-F238E27FC236}">
                  <a16:creationId xmlns:a16="http://schemas.microsoft.com/office/drawing/2014/main" id="{6EF475A8-6EC2-4970-8150-A740306E12C9}"/>
                </a:ext>
              </a:extLst>
            </p:cNvPr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19;p7">
              <a:extLst>
                <a:ext uri="{FF2B5EF4-FFF2-40B4-BE49-F238E27FC236}">
                  <a16:creationId xmlns:a16="http://schemas.microsoft.com/office/drawing/2014/main" id="{01DDD7DE-A955-4765-86A9-088D86EC1BB9}"/>
                </a:ext>
              </a:extLst>
            </p:cNvPr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" name="Google Shape;420;p7">
              <a:extLst>
                <a:ext uri="{FF2B5EF4-FFF2-40B4-BE49-F238E27FC236}">
                  <a16:creationId xmlns:a16="http://schemas.microsoft.com/office/drawing/2014/main" id="{159CB139-962F-4B47-9DE3-894FEA7ED068}"/>
                </a:ext>
              </a:extLst>
            </p:cNvPr>
            <p:cNvCxnSpPr>
              <a:endCxn id="14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8619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488</Words>
  <Application>Microsoft Office PowerPoint</Application>
  <PresentationFormat>Widescreen</PresentationFormat>
  <Paragraphs>82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Times New Roman</vt:lpstr>
      <vt:lpstr>Roboto</vt:lpstr>
      <vt:lpstr>Arial</vt:lpstr>
      <vt:lpstr>Fira Sans Extra 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MD.Taslim Shanto</dc:creator>
  <cp:lastModifiedBy>MD.Taslim Shanto</cp:lastModifiedBy>
  <cp:revision>10</cp:revision>
  <dcterms:created xsi:type="dcterms:W3CDTF">2021-08-06T06:47:27Z</dcterms:created>
  <dcterms:modified xsi:type="dcterms:W3CDTF">2023-01-08T13:43:22Z</dcterms:modified>
</cp:coreProperties>
</file>